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60" r:id="rId3"/>
    <p:sldId id="261" r:id="rId4"/>
    <p:sldId id="262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FFCC"/>
    <a:srgbClr val="FFFF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18" d="100"/>
          <a:sy n="118" d="100"/>
        </p:scale>
        <p:origin x="-1482" y="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D1EED9-1B2D-4911-9473-17D30DC10344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BDDFE9-BDC5-4EFC-ADDE-8326D77CD8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90869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1357298"/>
            <a:ext cx="7992888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Проведение региональных диагностик  </a:t>
            </a:r>
            <a:br>
              <a:rPr lang="ru-RU" b="1" dirty="0" smtClean="0">
                <a:solidFill>
                  <a:schemeClr val="tx2"/>
                </a:solidFill>
              </a:rPr>
            </a:br>
            <a:r>
              <a:rPr lang="ru-RU" b="1" dirty="0" smtClean="0">
                <a:solidFill>
                  <a:schemeClr val="tx2"/>
                </a:solidFill>
              </a:rPr>
              <a:t>в 2020 – 2021 учебном году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4" name="Picture 2" descr="C:\Users\ObroskovaEN\Desktop\kach_ob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0" y="4000504"/>
            <a:ext cx="2736304" cy="21062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1257889"/>
              </p:ext>
            </p:extLst>
          </p:nvPr>
        </p:nvGraphicFramePr>
        <p:xfrm>
          <a:off x="395533" y="111689"/>
          <a:ext cx="8496946" cy="6678785"/>
        </p:xfrm>
        <a:graphic>
          <a:graphicData uri="http://schemas.openxmlformats.org/drawingml/2006/table">
            <a:tbl>
              <a:tblPr/>
              <a:tblGrid>
                <a:gridCol w="1207266"/>
                <a:gridCol w="1207266"/>
                <a:gridCol w="626675"/>
                <a:gridCol w="626675"/>
                <a:gridCol w="1207266"/>
                <a:gridCol w="1207266"/>
                <a:gridCol w="1207266"/>
                <a:gridCol w="1207266"/>
              </a:tblGrid>
              <a:tr h="511343">
                <a:tc gridSpan="6"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632523"/>
                          </a:solidFill>
                          <a:effectLst/>
                          <a:latin typeface="Segoe UI"/>
                        </a:rPr>
                        <a:t>ГРАФИК РЕГИОНАЛЬНЫХ ДИАГНОСТИЧЕСКИХ РАБОТ (ОСЕННИЙ ЦИКЛ)</a:t>
                      </a:r>
                      <a:br>
                        <a:rPr lang="ru-RU" sz="1400" b="1" i="0" u="none" strike="noStrike" dirty="0">
                          <a:solidFill>
                            <a:srgbClr val="632523"/>
                          </a:solidFill>
                          <a:effectLst/>
                          <a:latin typeface="Segoe UI"/>
                        </a:rPr>
                      </a:br>
                      <a:endParaRPr lang="ru-RU" sz="1400" b="1" i="0" u="none" strike="noStrike" dirty="0">
                        <a:solidFill>
                          <a:srgbClr val="632523"/>
                        </a:solidFill>
                        <a:effectLst/>
                        <a:latin typeface="Segoe UI"/>
                      </a:endParaRPr>
                    </a:p>
                  </a:txBody>
                  <a:tcPr marL="4844" marR="4844" marT="48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solidFill>
                          <a:srgbClr val="632523"/>
                        </a:solidFill>
                        <a:effectLst/>
                        <a:latin typeface="Segoe UI"/>
                      </a:endParaRPr>
                    </a:p>
                  </a:txBody>
                  <a:tcPr marL="4844" marR="4844" marT="4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>
                        <a:solidFill>
                          <a:srgbClr val="800000"/>
                        </a:solidFill>
                        <a:effectLst/>
                        <a:latin typeface="Segoe UI"/>
                      </a:endParaRPr>
                    </a:p>
                  </a:txBody>
                  <a:tcPr marL="4844" marR="4844" marT="48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285">
                <a:tc gridSpan="6"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kern="1200" dirty="0">
                          <a:solidFill>
                            <a:srgbClr val="800000"/>
                          </a:solidFill>
                          <a:effectLst/>
                          <a:latin typeface="Segoe UI"/>
                          <a:ea typeface="+mn-ea"/>
                          <a:cs typeface="+mn-cs"/>
                        </a:rPr>
                        <a:t>СЕНТЯБРЬ</a:t>
                      </a:r>
                    </a:p>
                  </a:txBody>
                  <a:tcPr marL="4844" marR="4844" marT="4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800000"/>
                        </a:solidFill>
                        <a:effectLst/>
                        <a:latin typeface="Calibri"/>
                      </a:endParaRPr>
                    </a:p>
                  </a:txBody>
                  <a:tcPr marL="4844" marR="4844" marT="4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3300" b="0" i="0" u="none" strike="noStrike" kern="1200" dirty="0">
                          <a:solidFill>
                            <a:srgbClr val="800000"/>
                          </a:solidFill>
                          <a:effectLst/>
                          <a:latin typeface="Segoe UI"/>
                          <a:ea typeface="+mn-ea"/>
                          <a:cs typeface="+mn-cs"/>
                        </a:rPr>
                        <a:t>2020</a:t>
                      </a:r>
                    </a:p>
                  </a:txBody>
                  <a:tcPr marL="4844" marR="4844" marT="48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00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632523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4844" marR="4844" marT="4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632523"/>
                          </a:solidFill>
                          <a:effectLst/>
                          <a:latin typeface="Calibri"/>
                        </a:rPr>
                        <a:t>8</a:t>
                      </a:r>
                      <a:endParaRPr lang="ru-RU" sz="1400" b="0" i="0" u="none" strike="noStrike" dirty="0">
                        <a:solidFill>
                          <a:srgbClr val="632523"/>
                        </a:solidFill>
                        <a:effectLst/>
                        <a:latin typeface="Calibri"/>
                      </a:endParaRPr>
                    </a:p>
                  </a:txBody>
                  <a:tcPr marL="4844" marR="4844" marT="4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632523"/>
                          </a:solidFill>
                          <a:effectLst/>
                          <a:latin typeface="Calibri"/>
                        </a:rPr>
                        <a:t>9     РДР</a:t>
                      </a:r>
                    </a:p>
                  </a:txBody>
                  <a:tcPr marL="4844" marR="4844" marT="4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F7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632523"/>
                          </a:solidFill>
                          <a:effectLst/>
                          <a:latin typeface="Calibri"/>
                        </a:rPr>
                        <a:t>10     РДР</a:t>
                      </a:r>
                    </a:p>
                  </a:txBody>
                  <a:tcPr marL="4844" marR="4844" marT="4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F7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632523"/>
                          </a:solidFill>
                          <a:effectLst/>
                          <a:latin typeface="Calibri"/>
                        </a:rPr>
                        <a:t>11</a:t>
                      </a:r>
                      <a:endParaRPr lang="ru-RU" sz="1400" b="0" i="0" u="none" strike="noStrike" dirty="0">
                        <a:solidFill>
                          <a:srgbClr val="632523"/>
                        </a:solidFill>
                        <a:effectLst/>
                        <a:latin typeface="Calibri"/>
                      </a:endParaRPr>
                    </a:p>
                  </a:txBody>
                  <a:tcPr marL="4844" marR="4844" marT="4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632523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4844" marR="4844" marT="4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8DC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632523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4844" marR="4844" marT="4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8DCDE"/>
                    </a:solidFill>
                  </a:tcPr>
                </a:tc>
              </a:tr>
              <a:tr h="3421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632523"/>
                          </a:solidFill>
                          <a:effectLst/>
                          <a:latin typeface="Segoe UI"/>
                        </a:rPr>
                        <a:t/>
                      </a:r>
                      <a:br>
                        <a:rPr lang="ru-RU" sz="1400" b="1" i="0" u="none" strike="noStrike" dirty="0">
                          <a:solidFill>
                            <a:srgbClr val="632523"/>
                          </a:solidFill>
                          <a:effectLst/>
                          <a:latin typeface="Segoe UI"/>
                        </a:rPr>
                      </a:br>
                      <a:endParaRPr lang="ru-RU" sz="1400" b="1" i="0" u="none" strike="noStrike" dirty="0">
                        <a:solidFill>
                          <a:srgbClr val="632523"/>
                        </a:solidFill>
                        <a:effectLst/>
                        <a:latin typeface="Segoe UI"/>
                      </a:endParaRPr>
                    </a:p>
                  </a:txBody>
                  <a:tcPr marL="4844" marR="4844" marT="48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632523"/>
                          </a:solidFill>
                          <a:effectLst/>
                          <a:latin typeface="Segoe UI"/>
                        </a:rPr>
                        <a:t> </a:t>
                      </a:r>
                    </a:p>
                  </a:txBody>
                  <a:tcPr marL="4844" marR="4844" marT="48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632523"/>
                          </a:solidFill>
                          <a:effectLst/>
                          <a:latin typeface="Segoe UI"/>
                        </a:rPr>
                        <a:t>7 </a:t>
                      </a:r>
                      <a:r>
                        <a:rPr lang="ru-RU" sz="1400" b="1" i="0" u="none" strike="noStrike" dirty="0" err="1">
                          <a:solidFill>
                            <a:srgbClr val="632523"/>
                          </a:solidFill>
                          <a:effectLst/>
                          <a:latin typeface="Segoe UI"/>
                        </a:rPr>
                        <a:t>кл</a:t>
                      </a:r>
                      <a:r>
                        <a:rPr lang="ru-RU" sz="1400" b="1" i="0" u="none" strike="noStrike" dirty="0">
                          <a:solidFill>
                            <a:srgbClr val="632523"/>
                          </a:solidFill>
                          <a:effectLst/>
                          <a:latin typeface="Segoe UI"/>
                        </a:rPr>
                        <a:t> </a:t>
                      </a:r>
                      <a:r>
                        <a:rPr lang="ru-RU" sz="1400" b="1" i="0" u="none" strike="noStrike" dirty="0" smtClean="0">
                          <a:solidFill>
                            <a:srgbClr val="632523"/>
                          </a:solidFill>
                          <a:effectLst/>
                          <a:latin typeface="Segoe UI"/>
                        </a:rPr>
                        <a:t>МАТ - </a:t>
                      </a:r>
                      <a:r>
                        <a:rPr lang="ru-RU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Segoe UI"/>
                        </a:rPr>
                        <a:t>Э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Segoe UI"/>
                      </a:endParaRPr>
                    </a:p>
                  </a:txBody>
                  <a:tcPr marL="4844" marR="4844" marT="48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632523"/>
                          </a:solidFill>
                          <a:effectLst/>
                          <a:latin typeface="Segoe UI"/>
                        </a:rPr>
                        <a:t>10 </a:t>
                      </a:r>
                      <a:r>
                        <a:rPr lang="ru-RU" sz="1400" b="1" i="0" u="none" strike="noStrike" dirty="0" err="1">
                          <a:solidFill>
                            <a:srgbClr val="632523"/>
                          </a:solidFill>
                          <a:effectLst/>
                          <a:latin typeface="Segoe UI"/>
                        </a:rPr>
                        <a:t>кл</a:t>
                      </a:r>
                      <a:r>
                        <a:rPr lang="ru-RU" sz="1400" b="1" i="0" u="none" strike="noStrike" dirty="0">
                          <a:solidFill>
                            <a:srgbClr val="632523"/>
                          </a:solidFill>
                          <a:effectLst/>
                          <a:latin typeface="Segoe UI"/>
                        </a:rPr>
                        <a:t> МАТ</a:t>
                      </a:r>
                    </a:p>
                  </a:txBody>
                  <a:tcPr marL="4844" marR="4844" marT="48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632523"/>
                        </a:solidFill>
                        <a:effectLst/>
                        <a:latin typeface="Segoe UI"/>
                      </a:endParaRPr>
                    </a:p>
                  </a:txBody>
                  <a:tcPr marL="4844" marR="4844" marT="48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632523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44" marR="4844" marT="48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C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632523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44" marR="4844" marT="48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CDE"/>
                    </a:solidFill>
                  </a:tcPr>
                </a:tc>
              </a:tr>
              <a:tr h="1730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632523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4844" marR="4844" marT="48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632523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4844" marR="4844" marT="48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632523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4844" marR="4844" marT="48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632523"/>
                          </a:solidFill>
                          <a:effectLst/>
                          <a:latin typeface="Calibri"/>
                        </a:rPr>
                        <a:t>17     РДР</a:t>
                      </a:r>
                    </a:p>
                  </a:txBody>
                  <a:tcPr marL="4844" marR="4844" marT="48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F7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rgbClr val="632523"/>
                          </a:solidFill>
                          <a:effectLst/>
                          <a:latin typeface="Calibri"/>
                        </a:rPr>
                        <a:t>18</a:t>
                      </a:r>
                      <a:endParaRPr lang="ru-RU" sz="1400" b="0" i="0" u="none" strike="noStrike" dirty="0">
                        <a:solidFill>
                          <a:srgbClr val="632523"/>
                        </a:solidFill>
                        <a:effectLst/>
                        <a:latin typeface="Calibri"/>
                      </a:endParaRPr>
                    </a:p>
                  </a:txBody>
                  <a:tcPr marL="4844" marR="4844" marT="48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632523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4844" marR="4844" marT="4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8DC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632523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4844" marR="4844" marT="4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8DCDE"/>
                    </a:solidFill>
                  </a:tcPr>
                </a:tc>
              </a:tr>
              <a:tr h="3042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632523"/>
                          </a:solidFill>
                          <a:effectLst/>
                          <a:latin typeface="Segoe UI"/>
                        </a:rPr>
                        <a:t> </a:t>
                      </a:r>
                    </a:p>
                  </a:txBody>
                  <a:tcPr marL="4844" marR="4844" marT="48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632523"/>
                          </a:solidFill>
                          <a:effectLst/>
                          <a:latin typeface="Segoe UI"/>
                        </a:rPr>
                        <a:t> </a:t>
                      </a:r>
                    </a:p>
                  </a:txBody>
                  <a:tcPr marL="4844" marR="4844" marT="48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632523"/>
                          </a:solidFill>
                          <a:effectLst/>
                          <a:latin typeface="Segoe UI"/>
                        </a:rPr>
                        <a:t> </a:t>
                      </a:r>
                    </a:p>
                  </a:txBody>
                  <a:tcPr marL="4844" marR="4844" marT="48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632523"/>
                          </a:solidFill>
                          <a:effectLst/>
                          <a:latin typeface="Segoe UI"/>
                        </a:rPr>
                        <a:t>10 </a:t>
                      </a:r>
                      <a:r>
                        <a:rPr lang="ru-RU" sz="1400" b="1" i="0" u="none" strike="noStrike" dirty="0" err="1">
                          <a:solidFill>
                            <a:srgbClr val="632523"/>
                          </a:solidFill>
                          <a:effectLst/>
                          <a:latin typeface="Segoe UI"/>
                        </a:rPr>
                        <a:t>кл</a:t>
                      </a:r>
                      <a:r>
                        <a:rPr lang="ru-RU" sz="1400" b="1" i="0" u="none" strike="noStrike" dirty="0">
                          <a:solidFill>
                            <a:srgbClr val="632523"/>
                          </a:solidFill>
                          <a:effectLst/>
                          <a:latin typeface="Segoe UI"/>
                        </a:rPr>
                        <a:t> РУС</a:t>
                      </a:r>
                    </a:p>
                  </a:txBody>
                  <a:tcPr marL="4844" marR="4844" marT="48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632523"/>
                        </a:solidFill>
                        <a:effectLst/>
                        <a:latin typeface="Segoe UI"/>
                      </a:endParaRPr>
                    </a:p>
                  </a:txBody>
                  <a:tcPr marL="4844" marR="4844" marT="48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632523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44" marR="4844" marT="48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C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632523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44" marR="4844" marT="48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CDE"/>
                    </a:solidFill>
                  </a:tcPr>
                </a:tc>
              </a:tr>
              <a:tr h="1730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632523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4844" marR="4844" marT="48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632523"/>
                          </a:solidFill>
                          <a:effectLst/>
                          <a:latin typeface="Calibri"/>
                        </a:rPr>
                        <a:t>22     </a:t>
                      </a:r>
                      <a:r>
                        <a:rPr lang="ru-RU" sz="1400" b="0" i="0" u="none" strike="noStrike" dirty="0">
                          <a:solidFill>
                            <a:srgbClr val="632523"/>
                          </a:solidFill>
                          <a:effectLst/>
                          <a:latin typeface="Calibri"/>
                        </a:rPr>
                        <a:t>РДР</a:t>
                      </a:r>
                    </a:p>
                  </a:txBody>
                  <a:tcPr marL="4844" marR="4844" marT="4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632523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4844" marR="4844" marT="48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632523"/>
                          </a:solidFill>
                          <a:effectLst/>
                          <a:latin typeface="Calibri"/>
                        </a:rPr>
                        <a:t>24     РДР</a:t>
                      </a:r>
                    </a:p>
                  </a:txBody>
                  <a:tcPr marL="4844" marR="4844" marT="48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F7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rgbClr val="632523"/>
                          </a:solidFill>
                          <a:effectLst/>
                          <a:latin typeface="Calibri"/>
                        </a:rPr>
                        <a:t>25</a:t>
                      </a:r>
                      <a:endParaRPr lang="ru-RU" sz="1400" b="0" i="0" u="none" strike="noStrike" dirty="0">
                        <a:solidFill>
                          <a:srgbClr val="632523"/>
                        </a:solidFill>
                        <a:effectLst/>
                        <a:latin typeface="Calibri"/>
                      </a:endParaRPr>
                    </a:p>
                  </a:txBody>
                  <a:tcPr marL="4844" marR="4844" marT="48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632523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4844" marR="4844" marT="4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8DC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632523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4844" marR="4844" marT="4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8DCDE"/>
                    </a:solidFill>
                  </a:tcPr>
                </a:tc>
              </a:tr>
              <a:tr h="4141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632523"/>
                          </a:solidFill>
                          <a:effectLst/>
                          <a:latin typeface="Segoe UI"/>
                        </a:rPr>
                        <a:t> </a:t>
                      </a:r>
                    </a:p>
                  </a:txBody>
                  <a:tcPr marL="4844" marR="4844" marT="48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 smtClean="0">
                        <a:solidFill>
                          <a:srgbClr val="632523"/>
                        </a:solidFill>
                        <a:effectLst/>
                        <a:latin typeface="Segoe UI"/>
                      </a:endParaRPr>
                    </a:p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632523"/>
                          </a:solidFill>
                          <a:effectLst/>
                          <a:latin typeface="Segoe UI"/>
                        </a:rPr>
                        <a:t>2 </a:t>
                      </a:r>
                      <a:r>
                        <a:rPr lang="ru-RU" sz="1400" b="1" i="0" u="none" strike="noStrike" dirty="0" err="1">
                          <a:solidFill>
                            <a:srgbClr val="632523"/>
                          </a:solidFill>
                          <a:effectLst/>
                          <a:latin typeface="Segoe UI"/>
                        </a:rPr>
                        <a:t>кл</a:t>
                      </a:r>
                      <a:r>
                        <a:rPr lang="ru-RU" sz="1400" b="1" i="0" u="none" strike="noStrike" dirty="0">
                          <a:solidFill>
                            <a:srgbClr val="632523"/>
                          </a:solidFill>
                          <a:effectLst/>
                          <a:latin typeface="Segoe UI"/>
                        </a:rPr>
                        <a:t> </a:t>
                      </a:r>
                      <a:r>
                        <a:rPr lang="ru-RU" sz="1400" b="1" i="0" u="none" strike="noStrike" dirty="0" smtClean="0">
                          <a:solidFill>
                            <a:srgbClr val="632523"/>
                          </a:solidFill>
                          <a:effectLst/>
                          <a:latin typeface="Segoe UI"/>
                        </a:rPr>
                        <a:t>МЕТАПР</a:t>
                      </a:r>
                      <a:endParaRPr lang="ru-RU" sz="1400" b="1" i="0" u="none" strike="noStrike" dirty="0">
                        <a:solidFill>
                          <a:srgbClr val="632523"/>
                        </a:solidFill>
                        <a:effectLst/>
                        <a:latin typeface="Segoe UI"/>
                      </a:endParaRPr>
                    </a:p>
                  </a:txBody>
                  <a:tcPr marL="4844" marR="4844" marT="48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i="0" u="none" strike="noStrike" dirty="0" smtClean="0">
                        <a:solidFill>
                          <a:srgbClr val="632523"/>
                        </a:solidFill>
                        <a:effectLst/>
                        <a:latin typeface="Segoe UI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632523"/>
                          </a:solidFill>
                          <a:effectLst/>
                          <a:latin typeface="Segoe UI"/>
                        </a:rPr>
                        <a:t>3 </a:t>
                      </a:r>
                      <a:r>
                        <a:rPr lang="ru-RU" sz="1400" b="1" i="0" u="none" strike="noStrike" dirty="0" err="1" smtClean="0">
                          <a:solidFill>
                            <a:srgbClr val="632523"/>
                          </a:solidFill>
                          <a:effectLst/>
                          <a:latin typeface="Segoe UI"/>
                        </a:rPr>
                        <a:t>кл</a:t>
                      </a:r>
                      <a:r>
                        <a:rPr lang="ru-RU" sz="1400" b="1" i="0" u="none" strike="noStrike" dirty="0" smtClean="0">
                          <a:solidFill>
                            <a:srgbClr val="632523"/>
                          </a:solidFill>
                          <a:effectLst/>
                          <a:latin typeface="Segoe UI"/>
                        </a:rPr>
                        <a:t> МЕТАПР</a:t>
                      </a:r>
                      <a:r>
                        <a:rPr lang="ru-RU" sz="1400" b="1" i="0" u="none" strike="noStrike" dirty="0">
                          <a:solidFill>
                            <a:srgbClr val="632523"/>
                          </a:solidFill>
                          <a:effectLst/>
                          <a:latin typeface="Segoe UI"/>
                        </a:rPr>
                        <a:t> </a:t>
                      </a:r>
                    </a:p>
                  </a:txBody>
                  <a:tcPr marL="4844" marR="4844" marT="48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632523"/>
                          </a:solidFill>
                          <a:effectLst/>
                          <a:latin typeface="Segoe UI"/>
                        </a:rPr>
                        <a:t>10 </a:t>
                      </a:r>
                      <a:r>
                        <a:rPr lang="ru-RU" sz="1400" b="1" i="0" u="none" strike="noStrike" dirty="0" err="1">
                          <a:solidFill>
                            <a:srgbClr val="632523"/>
                          </a:solidFill>
                          <a:effectLst/>
                          <a:latin typeface="Segoe UI"/>
                        </a:rPr>
                        <a:t>кл</a:t>
                      </a:r>
                      <a:r>
                        <a:rPr lang="ru-RU" sz="1400" b="1" i="0" u="none" strike="noStrike" dirty="0">
                          <a:solidFill>
                            <a:srgbClr val="632523"/>
                          </a:solidFill>
                          <a:effectLst/>
                          <a:latin typeface="Segoe UI"/>
                        </a:rPr>
                        <a:t> ОБЩ</a:t>
                      </a:r>
                    </a:p>
                  </a:txBody>
                  <a:tcPr marL="4844" marR="4844" marT="48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7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632523"/>
                        </a:solidFill>
                        <a:effectLst/>
                        <a:latin typeface="Segoe UI"/>
                      </a:endParaRPr>
                    </a:p>
                  </a:txBody>
                  <a:tcPr marL="4844" marR="4844" marT="48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632523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44" marR="4844" marT="48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8DC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632523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44" marR="4844" marT="48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8DCDE"/>
                    </a:solidFill>
                  </a:tcPr>
                </a:tc>
              </a:tr>
              <a:tr h="1113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632523"/>
                          </a:solidFill>
                          <a:effectLst/>
                          <a:latin typeface="Segoe UI"/>
                        </a:rPr>
                        <a:t> </a:t>
                      </a:r>
                    </a:p>
                  </a:txBody>
                  <a:tcPr marL="4844" marR="4844" marT="48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632523"/>
                        </a:solidFill>
                        <a:effectLst/>
                        <a:latin typeface="Segoe UI"/>
                      </a:endParaRPr>
                    </a:p>
                  </a:txBody>
                  <a:tcPr marL="4844" marR="4844" marT="48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632523"/>
                        </a:solidFill>
                        <a:effectLst/>
                        <a:latin typeface="Segoe UI"/>
                      </a:endParaRPr>
                    </a:p>
                  </a:txBody>
                  <a:tcPr marL="4844" marR="4844" marT="48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632523"/>
                          </a:solidFill>
                          <a:effectLst/>
                          <a:latin typeface="Segoe UI"/>
                        </a:rPr>
                        <a:t>4 </a:t>
                      </a:r>
                      <a:r>
                        <a:rPr lang="ru-RU" sz="1400" b="1" i="0" u="none" strike="noStrike" dirty="0" err="1" smtClean="0">
                          <a:solidFill>
                            <a:srgbClr val="632523"/>
                          </a:solidFill>
                          <a:effectLst/>
                          <a:latin typeface="Segoe UI"/>
                        </a:rPr>
                        <a:t>кл</a:t>
                      </a:r>
                      <a:r>
                        <a:rPr lang="ru-RU" sz="1400" b="1" i="0" u="none" strike="noStrike" dirty="0" smtClean="0">
                          <a:solidFill>
                            <a:srgbClr val="632523"/>
                          </a:solidFill>
                          <a:effectLst/>
                          <a:latin typeface="Segoe UI"/>
                        </a:rPr>
                        <a:t> МЕТАПР</a:t>
                      </a:r>
                      <a:r>
                        <a:rPr lang="ru-RU" sz="1400" b="1" i="0" u="none" strike="noStrike" dirty="0">
                          <a:solidFill>
                            <a:srgbClr val="632523"/>
                          </a:solidFill>
                          <a:effectLst/>
                          <a:latin typeface="Segoe UI"/>
                        </a:rPr>
                        <a:t> </a:t>
                      </a:r>
                    </a:p>
                  </a:txBody>
                  <a:tcPr marL="4844" marR="4844" marT="48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632523"/>
                          </a:solidFill>
                          <a:effectLst/>
                          <a:latin typeface="Segoe UI"/>
                        </a:rPr>
                        <a:t> </a:t>
                      </a:r>
                    </a:p>
                  </a:txBody>
                  <a:tcPr marL="4844" marR="4844" marT="48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632523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44" marR="4844" marT="48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C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632523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44" marR="4844" marT="48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CDE"/>
                    </a:solidFill>
                  </a:tcPr>
                </a:tc>
              </a:tr>
              <a:tr h="182572">
                <a:tc gridSpan="8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44" marR="4844" marT="48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2637">
                <a:tc gridSpan="6"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rgbClr val="800000"/>
                          </a:solidFill>
                          <a:effectLst/>
                          <a:latin typeface="Segoe UI"/>
                        </a:rPr>
                        <a:t>ОКТЯБРЬ</a:t>
                      </a:r>
                    </a:p>
                  </a:txBody>
                  <a:tcPr marL="4844" marR="4844" marT="4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800000"/>
                        </a:solidFill>
                        <a:effectLst/>
                        <a:latin typeface="Calibri"/>
                      </a:endParaRPr>
                    </a:p>
                  </a:txBody>
                  <a:tcPr marL="4844" marR="4844" marT="4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800000"/>
                        </a:solidFill>
                        <a:effectLst/>
                        <a:latin typeface="Segoe UI"/>
                      </a:endParaRPr>
                    </a:p>
                  </a:txBody>
                  <a:tcPr marL="4844" marR="4844" marT="4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00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632523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4844" marR="4844" marT="4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632523"/>
                          </a:solidFill>
                          <a:effectLst/>
                          <a:latin typeface="Calibri"/>
                        </a:rPr>
                        <a:t>6     РДР</a:t>
                      </a:r>
                    </a:p>
                  </a:txBody>
                  <a:tcPr marL="4844" marR="4844" marT="4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F7B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632523"/>
                          </a:solidFill>
                          <a:effectLst/>
                          <a:latin typeface="Calibri"/>
                        </a:rPr>
                        <a:t>7     </a:t>
                      </a:r>
                      <a:r>
                        <a:rPr lang="ru-RU" sz="1400" b="0" i="0" u="none" strike="noStrike" dirty="0" smtClean="0">
                          <a:solidFill>
                            <a:srgbClr val="632523"/>
                          </a:solidFill>
                          <a:effectLst/>
                          <a:latin typeface="Calibri"/>
                        </a:rPr>
                        <a:t>РДР</a:t>
                      </a:r>
                      <a:endParaRPr lang="ru-RU" sz="1400" b="0" i="0" u="none" strike="noStrike" dirty="0">
                        <a:solidFill>
                          <a:srgbClr val="632523"/>
                        </a:solidFill>
                        <a:effectLst/>
                        <a:latin typeface="Calibri"/>
                      </a:endParaRPr>
                    </a:p>
                  </a:txBody>
                  <a:tcPr marL="4844" marR="4844" marT="4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F7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632523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4844" marR="4844" marT="4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632523"/>
                          </a:solidFill>
                          <a:effectLst/>
                          <a:latin typeface="Calibri"/>
                        </a:rPr>
                        <a:t>9     РДР</a:t>
                      </a:r>
                    </a:p>
                  </a:txBody>
                  <a:tcPr marL="4844" marR="4844" marT="4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F7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632523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4844" marR="4844" marT="4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8DC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632523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4844" marR="4844" marT="4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8DCDE"/>
                    </a:solidFill>
                  </a:tcPr>
                </a:tc>
              </a:tr>
              <a:tr h="3796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632523"/>
                          </a:solidFill>
                          <a:effectLst/>
                          <a:latin typeface="Segoe UI"/>
                        </a:rPr>
                        <a:t> </a:t>
                      </a:r>
                    </a:p>
                  </a:txBody>
                  <a:tcPr marL="4844" marR="4844" marT="48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632523"/>
                          </a:solidFill>
                          <a:effectLst/>
                          <a:latin typeface="Segoe UI"/>
                        </a:rPr>
                        <a:t>5 </a:t>
                      </a:r>
                      <a:r>
                        <a:rPr lang="ru-RU" sz="1400" b="1" i="0" u="none" strike="noStrike" dirty="0" err="1">
                          <a:solidFill>
                            <a:srgbClr val="632523"/>
                          </a:solidFill>
                          <a:effectLst/>
                          <a:latin typeface="Segoe UI"/>
                        </a:rPr>
                        <a:t>кл</a:t>
                      </a:r>
                      <a:r>
                        <a:rPr lang="ru-RU" sz="1400" b="1" i="0" u="none" strike="noStrike" dirty="0">
                          <a:solidFill>
                            <a:srgbClr val="632523"/>
                          </a:solidFill>
                          <a:effectLst/>
                          <a:latin typeface="Segoe UI"/>
                        </a:rPr>
                        <a:t> </a:t>
                      </a:r>
                      <a:r>
                        <a:rPr lang="ru-RU" sz="1400" b="1" i="0" u="none" strike="noStrike" dirty="0" smtClean="0">
                          <a:solidFill>
                            <a:srgbClr val="632523"/>
                          </a:solidFill>
                          <a:effectLst/>
                          <a:latin typeface="Segoe UI"/>
                        </a:rPr>
                        <a:t>МАТ - </a:t>
                      </a:r>
                      <a:r>
                        <a:rPr lang="ru-RU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Segoe UI"/>
                        </a:rPr>
                        <a:t>Э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Segoe UI"/>
                      </a:endParaRPr>
                    </a:p>
                  </a:txBody>
                  <a:tcPr marL="4844" marR="4844" marT="48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B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632523"/>
                          </a:solidFill>
                          <a:effectLst/>
                          <a:latin typeface="Segoe UI"/>
                        </a:rPr>
                        <a:t>9 </a:t>
                      </a:r>
                      <a:r>
                        <a:rPr lang="ru-RU" sz="1400" b="1" i="0" u="none" strike="noStrike" dirty="0" err="1" smtClean="0">
                          <a:solidFill>
                            <a:srgbClr val="632523"/>
                          </a:solidFill>
                          <a:effectLst/>
                          <a:latin typeface="Segoe UI"/>
                        </a:rPr>
                        <a:t>кл</a:t>
                      </a:r>
                      <a:r>
                        <a:rPr lang="ru-RU" sz="1400" b="1" i="0" u="none" strike="noStrike" dirty="0" smtClean="0">
                          <a:solidFill>
                            <a:srgbClr val="632523"/>
                          </a:solidFill>
                          <a:effectLst/>
                          <a:latin typeface="Segoe UI"/>
                        </a:rPr>
                        <a:t> ОБЩ</a:t>
                      </a:r>
                      <a:r>
                        <a:rPr lang="ru-RU" sz="1400" b="1" i="0" u="none" strike="noStrike" dirty="0">
                          <a:solidFill>
                            <a:srgbClr val="632523"/>
                          </a:solidFill>
                          <a:effectLst/>
                          <a:latin typeface="Segoe UI"/>
                        </a:rPr>
                        <a:t/>
                      </a:r>
                      <a:br>
                        <a:rPr lang="ru-RU" sz="1400" b="1" i="0" u="none" strike="noStrike" dirty="0">
                          <a:solidFill>
                            <a:srgbClr val="632523"/>
                          </a:solidFill>
                          <a:effectLst/>
                          <a:latin typeface="Segoe UI"/>
                        </a:rPr>
                      </a:br>
                      <a:endParaRPr lang="ru-RU" sz="1400" b="1" i="0" u="none" strike="noStrike" dirty="0">
                        <a:solidFill>
                          <a:srgbClr val="632523"/>
                        </a:solidFill>
                        <a:effectLst/>
                        <a:latin typeface="Segoe UI"/>
                      </a:endParaRPr>
                    </a:p>
                  </a:txBody>
                  <a:tcPr marL="4844" marR="4844" marT="48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632523"/>
                          </a:solidFill>
                          <a:effectLst/>
                          <a:latin typeface="Segoe UI"/>
                        </a:rPr>
                        <a:t> </a:t>
                      </a:r>
                    </a:p>
                  </a:txBody>
                  <a:tcPr marL="4844" marR="4844" marT="48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632523"/>
                          </a:solidFill>
                          <a:effectLst/>
                          <a:latin typeface="Segoe UI"/>
                        </a:rPr>
                        <a:t>5 </a:t>
                      </a:r>
                      <a:r>
                        <a:rPr lang="ru-RU" sz="1400" b="1" i="0" u="none" strike="noStrike" dirty="0" err="1">
                          <a:solidFill>
                            <a:srgbClr val="632523"/>
                          </a:solidFill>
                          <a:effectLst/>
                          <a:latin typeface="Segoe UI"/>
                        </a:rPr>
                        <a:t>кл</a:t>
                      </a:r>
                      <a:r>
                        <a:rPr lang="ru-RU" sz="1400" b="1" i="0" u="none" strike="noStrike" dirty="0">
                          <a:solidFill>
                            <a:srgbClr val="632523"/>
                          </a:solidFill>
                          <a:effectLst/>
                          <a:latin typeface="Segoe UI"/>
                        </a:rPr>
                        <a:t> </a:t>
                      </a:r>
                      <a:r>
                        <a:rPr lang="ru-RU" sz="1400" b="1" i="0" u="none" strike="noStrike" dirty="0" smtClean="0">
                          <a:solidFill>
                            <a:srgbClr val="632523"/>
                          </a:solidFill>
                          <a:effectLst/>
                          <a:latin typeface="Segoe UI"/>
                        </a:rPr>
                        <a:t>РУС - </a:t>
                      </a:r>
                      <a:r>
                        <a:rPr lang="ru-RU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Segoe UI"/>
                        </a:rPr>
                        <a:t>Э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Segoe UI"/>
                      </a:endParaRPr>
                    </a:p>
                  </a:txBody>
                  <a:tcPr marL="4844" marR="4844" marT="48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632523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44" marR="4844" marT="48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C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632523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44" marR="4844" marT="48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CDE"/>
                    </a:solidFill>
                  </a:tcPr>
                </a:tc>
              </a:tr>
              <a:tr h="1730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632523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4844" marR="4844" marT="48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632523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4844" marR="4844" marT="48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632523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4844" marR="4844" marT="48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632523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4844" marR="4844" marT="48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632523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4844" marR="4844" marT="48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632523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4844" marR="4844" marT="4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8DC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632523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4844" marR="4844" marT="4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8DCDE"/>
                    </a:solidFill>
                  </a:tcPr>
                </a:tc>
              </a:tr>
              <a:tr h="34217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632523"/>
                          </a:solidFill>
                          <a:effectLst/>
                          <a:latin typeface="Segoe UI"/>
                        </a:rPr>
                        <a:t>8 </a:t>
                      </a:r>
                      <a:r>
                        <a:rPr lang="ru-RU" sz="1400" b="1" i="0" u="none" strike="noStrike" dirty="0" err="1">
                          <a:solidFill>
                            <a:srgbClr val="632523"/>
                          </a:solidFill>
                          <a:effectLst/>
                          <a:latin typeface="Segoe UI"/>
                        </a:rPr>
                        <a:t>кл</a:t>
                      </a:r>
                      <a:r>
                        <a:rPr lang="ru-RU" sz="1400" b="1" i="0" u="none" strike="noStrike" dirty="0">
                          <a:solidFill>
                            <a:srgbClr val="632523"/>
                          </a:solidFill>
                          <a:effectLst/>
                          <a:latin typeface="Segoe UI"/>
                        </a:rPr>
                        <a:t> Оценка уровня функциональной грамотности школьников с использованием инструментария PISA (ОТКРЫТАЯ ДАТА)</a:t>
                      </a:r>
                    </a:p>
                  </a:txBody>
                  <a:tcPr marL="4844" marR="4844" marT="48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632523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44" marR="4844" marT="48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C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632523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44" marR="4844" marT="48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CDE"/>
                    </a:solidFill>
                  </a:tcPr>
                </a:tc>
              </a:tr>
              <a:tr h="1730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632523"/>
                          </a:solidFill>
                          <a:effectLst/>
                          <a:latin typeface="Calibri"/>
                        </a:rPr>
                        <a:t>19     РДР</a:t>
                      </a:r>
                    </a:p>
                  </a:txBody>
                  <a:tcPr marL="4844" marR="4844" marT="48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F7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632523"/>
                          </a:solidFill>
                          <a:effectLst/>
                          <a:latin typeface="Calibri"/>
                        </a:rPr>
                        <a:t>20     РДР</a:t>
                      </a:r>
                    </a:p>
                  </a:txBody>
                  <a:tcPr marL="4844" marR="4844" marT="48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F7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rgbClr val="632523"/>
                          </a:solidFill>
                          <a:effectLst/>
                          <a:latin typeface="Calibri"/>
                        </a:rPr>
                        <a:t>21</a:t>
                      </a:r>
                      <a:endParaRPr lang="ru-RU" sz="1400" b="0" i="0" u="none" strike="noStrike" dirty="0">
                        <a:solidFill>
                          <a:srgbClr val="632523"/>
                        </a:solidFill>
                        <a:effectLst/>
                        <a:latin typeface="Calibri"/>
                      </a:endParaRPr>
                    </a:p>
                  </a:txBody>
                  <a:tcPr marL="4844" marR="4844" marT="48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632523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44" marR="4844" marT="48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632523"/>
                          </a:solidFill>
                          <a:effectLst/>
                          <a:latin typeface="Calibri"/>
                        </a:rPr>
                        <a:t>22     </a:t>
                      </a:r>
                    </a:p>
                  </a:txBody>
                  <a:tcPr marL="4844" marR="4844" marT="48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632523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4844" marR="4844" marT="48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632523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4844" marR="4844" marT="4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8DC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632523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4844" marR="4844" marT="4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8DCDE"/>
                    </a:solidFill>
                  </a:tcPr>
                </a:tc>
              </a:tr>
              <a:tr h="4535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632523"/>
                          </a:solidFill>
                          <a:effectLst/>
                          <a:latin typeface="Segoe UI"/>
                        </a:rPr>
                        <a:t>9 </a:t>
                      </a:r>
                      <a:r>
                        <a:rPr lang="ru-RU" sz="1400" b="1" i="0" u="none" strike="noStrike" dirty="0" err="1">
                          <a:solidFill>
                            <a:srgbClr val="632523"/>
                          </a:solidFill>
                          <a:effectLst/>
                          <a:latin typeface="Segoe UI"/>
                        </a:rPr>
                        <a:t>кл</a:t>
                      </a:r>
                      <a:r>
                        <a:rPr lang="ru-RU" sz="1400" b="1" i="0" u="none" strike="noStrike" dirty="0">
                          <a:solidFill>
                            <a:srgbClr val="632523"/>
                          </a:solidFill>
                          <a:effectLst/>
                          <a:latin typeface="Segoe UI"/>
                        </a:rPr>
                        <a:t> МЕТА*</a:t>
                      </a:r>
                      <a:br>
                        <a:rPr lang="ru-RU" sz="1400" b="1" i="0" u="none" strike="noStrike" dirty="0">
                          <a:solidFill>
                            <a:srgbClr val="632523"/>
                          </a:solidFill>
                          <a:effectLst/>
                          <a:latin typeface="Segoe UI"/>
                        </a:rPr>
                      </a:br>
                      <a:r>
                        <a:rPr lang="ru-RU" sz="1400" b="1" i="0" u="none" strike="noStrike" dirty="0">
                          <a:solidFill>
                            <a:srgbClr val="632523"/>
                          </a:solidFill>
                          <a:effectLst/>
                          <a:latin typeface="Segoe UI"/>
                        </a:rPr>
                        <a:t>10 </a:t>
                      </a:r>
                      <a:r>
                        <a:rPr lang="ru-RU" sz="1400" b="1" i="0" u="none" strike="noStrike" dirty="0" err="1">
                          <a:solidFill>
                            <a:srgbClr val="632523"/>
                          </a:solidFill>
                          <a:effectLst/>
                          <a:latin typeface="Segoe UI"/>
                        </a:rPr>
                        <a:t>кл</a:t>
                      </a:r>
                      <a:r>
                        <a:rPr lang="ru-RU" sz="1400" b="1" i="0" u="none" strike="noStrike" dirty="0">
                          <a:solidFill>
                            <a:srgbClr val="632523"/>
                          </a:solidFill>
                          <a:effectLst/>
                          <a:latin typeface="Segoe UI"/>
                        </a:rPr>
                        <a:t> </a:t>
                      </a:r>
                      <a:r>
                        <a:rPr lang="ru-RU" sz="1400" b="1" i="0" u="none" strike="noStrike" dirty="0" smtClean="0">
                          <a:solidFill>
                            <a:srgbClr val="632523"/>
                          </a:solidFill>
                          <a:effectLst/>
                          <a:latin typeface="Segoe UI"/>
                        </a:rPr>
                        <a:t>ФИЗ -</a:t>
                      </a:r>
                      <a:r>
                        <a:rPr lang="ru-RU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Segoe UI"/>
                        </a:rPr>
                        <a:t>Э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Segoe UI"/>
                      </a:endParaRPr>
                    </a:p>
                  </a:txBody>
                  <a:tcPr marL="4844" marR="4844" marT="48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632523"/>
                          </a:solidFill>
                          <a:effectLst/>
                          <a:latin typeface="Segoe UI"/>
                        </a:rPr>
                        <a:t>7 </a:t>
                      </a:r>
                      <a:r>
                        <a:rPr lang="ru-RU" sz="1400" b="1" i="0" u="none" strike="noStrike" dirty="0" err="1">
                          <a:solidFill>
                            <a:srgbClr val="632523"/>
                          </a:solidFill>
                          <a:effectLst/>
                          <a:latin typeface="Segoe UI"/>
                        </a:rPr>
                        <a:t>кл</a:t>
                      </a:r>
                      <a:r>
                        <a:rPr lang="ru-RU" sz="1400" b="1" i="0" u="none" strike="noStrike" dirty="0">
                          <a:solidFill>
                            <a:srgbClr val="632523"/>
                          </a:solidFill>
                          <a:effectLst/>
                          <a:latin typeface="Segoe UI"/>
                        </a:rPr>
                        <a:t> </a:t>
                      </a:r>
                      <a:r>
                        <a:rPr lang="ru-RU" sz="1400" b="1" i="0" u="none" strike="noStrike" dirty="0" smtClean="0">
                          <a:solidFill>
                            <a:srgbClr val="632523"/>
                          </a:solidFill>
                          <a:effectLst/>
                          <a:latin typeface="Segoe UI"/>
                        </a:rPr>
                        <a:t>МЕТАПР</a:t>
                      </a:r>
                      <a:endParaRPr lang="ru-RU" sz="1400" b="1" i="0" u="none" strike="noStrike" dirty="0">
                        <a:solidFill>
                          <a:srgbClr val="632523"/>
                        </a:solidFill>
                        <a:effectLst/>
                        <a:latin typeface="Segoe UI"/>
                      </a:endParaRPr>
                    </a:p>
                  </a:txBody>
                  <a:tcPr marL="4844" marR="4844" marT="48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B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632523"/>
                        </a:solidFill>
                        <a:effectLst/>
                        <a:latin typeface="Segoe UI"/>
                      </a:endParaRPr>
                    </a:p>
                  </a:txBody>
                  <a:tcPr marL="4844" marR="4844" marT="48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632523"/>
                          </a:solidFill>
                          <a:effectLst/>
                          <a:latin typeface="Segoe UI"/>
                        </a:rPr>
                        <a:t> </a:t>
                      </a:r>
                    </a:p>
                  </a:txBody>
                  <a:tcPr marL="4844" marR="4844" marT="48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632523"/>
                          </a:solidFill>
                          <a:effectLst/>
                          <a:latin typeface="Segoe UI"/>
                        </a:rPr>
                        <a:t> </a:t>
                      </a:r>
                    </a:p>
                  </a:txBody>
                  <a:tcPr marL="4844" marR="4844" marT="48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632523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44" marR="4844" marT="48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C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632523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44" marR="4844" marT="48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CDE"/>
                    </a:solidFill>
                  </a:tcPr>
                </a:tc>
              </a:tr>
              <a:tr h="3421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632523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4844" marR="4844" marT="48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632523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4844" marR="4844" marT="48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632523"/>
                          </a:solidFill>
                          <a:effectLst/>
                          <a:latin typeface="Calibri"/>
                        </a:rPr>
                        <a:t>28  </a:t>
                      </a:r>
                      <a:r>
                        <a:rPr lang="ru-RU" sz="1400" b="0" i="0" u="none" strike="noStrike" dirty="0" smtClean="0">
                          <a:solidFill>
                            <a:srgbClr val="632523"/>
                          </a:solidFill>
                          <a:effectLst/>
                          <a:latin typeface="Calibri"/>
                        </a:rPr>
                        <a:t>РДР</a:t>
                      </a:r>
                      <a:endParaRPr lang="ru-RU" sz="1400" b="0" i="0" u="none" strike="noStrike" dirty="0">
                        <a:solidFill>
                          <a:srgbClr val="632523"/>
                        </a:solidFill>
                        <a:effectLst/>
                        <a:latin typeface="Calibri"/>
                      </a:endParaRPr>
                    </a:p>
                  </a:txBody>
                  <a:tcPr marL="4844" marR="4844" marT="48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F7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632523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44" marR="4844" marT="48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F7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632523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4844" marR="4844" marT="48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632523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4844" marR="4844" marT="48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632523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4844" marR="4844" marT="4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632523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44" marR="4844" marT="4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42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632523"/>
                          </a:solidFill>
                          <a:effectLst/>
                          <a:latin typeface="Segoe UI"/>
                        </a:rPr>
                        <a:t> </a:t>
                      </a:r>
                    </a:p>
                  </a:txBody>
                  <a:tcPr marL="4844" marR="4844" marT="48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632523"/>
                          </a:solidFill>
                          <a:effectLst/>
                          <a:latin typeface="Segoe UI"/>
                        </a:rPr>
                        <a:t> </a:t>
                      </a:r>
                    </a:p>
                  </a:txBody>
                  <a:tcPr marL="4844" marR="4844" marT="48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632523"/>
                          </a:solidFill>
                          <a:effectLst/>
                          <a:latin typeface="Segoe UI"/>
                        </a:rPr>
                        <a:t>9 </a:t>
                      </a:r>
                      <a:r>
                        <a:rPr lang="ru-RU" sz="1400" b="1" i="0" u="none" strike="noStrike" dirty="0" err="1">
                          <a:solidFill>
                            <a:srgbClr val="632523"/>
                          </a:solidFill>
                          <a:effectLst/>
                          <a:latin typeface="Segoe UI"/>
                        </a:rPr>
                        <a:t>кл</a:t>
                      </a:r>
                      <a:r>
                        <a:rPr lang="ru-RU" sz="1400" b="1" i="0" u="none" strike="noStrike" dirty="0">
                          <a:solidFill>
                            <a:srgbClr val="632523"/>
                          </a:solidFill>
                          <a:effectLst/>
                          <a:latin typeface="Segoe UI"/>
                        </a:rPr>
                        <a:t> </a:t>
                      </a:r>
                      <a:r>
                        <a:rPr lang="ru-RU" sz="1400" b="1" i="0" u="none" strike="noStrike" dirty="0" smtClean="0">
                          <a:solidFill>
                            <a:srgbClr val="632523"/>
                          </a:solidFill>
                          <a:effectLst/>
                          <a:latin typeface="Segoe UI"/>
                        </a:rPr>
                        <a:t>МАТ</a:t>
                      </a:r>
                      <a:endParaRPr lang="ru-RU" sz="1400" b="1" i="0" u="none" strike="noStrike" dirty="0">
                        <a:solidFill>
                          <a:srgbClr val="632523"/>
                        </a:solidFill>
                        <a:effectLst/>
                        <a:latin typeface="Segoe UI"/>
                      </a:endParaRPr>
                    </a:p>
                  </a:txBody>
                  <a:tcPr marL="4844" marR="4844" marT="48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632523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44" marR="4844" marT="48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632523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44" marR="4844" marT="48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632523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44" marR="4844" marT="48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632523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44" marR="4844" marT="48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428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44" marR="4844" marT="48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44" marR="4844" marT="48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44" marR="4844" marT="48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44" marR="4844" marT="48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44" marR="4844" marT="48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44" marR="4844" marT="48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44" marR="4844" marT="48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44" marR="4844" marT="48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01428">
                <a:tc gridSpan="8"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* - по международной методологии (349 ОО)</a:t>
                      </a:r>
                    </a:p>
                  </a:txBody>
                  <a:tcPr marL="4844" marR="4844" marT="4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649125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470808104"/>
              </p:ext>
            </p:extLst>
          </p:nvPr>
        </p:nvGraphicFramePr>
        <p:xfrm>
          <a:off x="323528" y="620688"/>
          <a:ext cx="8568954" cy="4458295"/>
        </p:xfrm>
        <a:graphic>
          <a:graphicData uri="http://schemas.openxmlformats.org/drawingml/2006/table">
            <a:tbl>
              <a:tblPr/>
              <a:tblGrid>
                <a:gridCol w="1217498"/>
                <a:gridCol w="1217498"/>
                <a:gridCol w="631983"/>
                <a:gridCol w="631983"/>
                <a:gridCol w="1217498"/>
                <a:gridCol w="1217498"/>
                <a:gridCol w="1217498"/>
                <a:gridCol w="1217498"/>
              </a:tblGrid>
              <a:tr h="590384">
                <a:tc gridSpan="6">
                  <a:txBody>
                    <a:bodyPr/>
                    <a:lstStyle/>
                    <a:p>
                      <a:pPr algn="l" fontAlgn="b"/>
                      <a:r>
                        <a:rPr lang="ru-RU" sz="3300" b="1" i="0" u="none" strike="noStrike" dirty="0">
                          <a:solidFill>
                            <a:srgbClr val="800000"/>
                          </a:solidFill>
                          <a:effectLst/>
                          <a:latin typeface="Segoe UI"/>
                        </a:rPr>
                        <a:t>НОЯБРЬ</a:t>
                      </a:r>
                    </a:p>
                  </a:txBody>
                  <a:tcPr marL="8945" marR="8945" marT="8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8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3300" b="0" i="0" u="none" strike="noStrike" dirty="0">
                          <a:solidFill>
                            <a:srgbClr val="800000"/>
                          </a:solidFill>
                          <a:effectLst/>
                          <a:latin typeface="Segoe UI"/>
                        </a:rPr>
                        <a:t>2020</a:t>
                      </a:r>
                    </a:p>
                  </a:txBody>
                  <a:tcPr marL="8945" marR="8945" marT="894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9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8945" marR="8945" marT="8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8945" marR="8945" marT="8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8945" marR="8945" marT="8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8945" marR="8945" marT="8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8945" marR="8945" marT="8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8DC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8DCDE"/>
                    </a:solidFill>
                  </a:tcPr>
                </a:tc>
              </a:tr>
              <a:tr h="55281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632523"/>
                          </a:solidFill>
                          <a:effectLst/>
                          <a:latin typeface="Segoe UI"/>
                        </a:rPr>
                        <a:t>8 кл Исследование по модели PISA-2021 "PISA для школ" </a:t>
                      </a:r>
                      <a:br>
                        <a:rPr lang="ru-RU" sz="1300" b="1" i="0" u="none" strike="noStrike">
                          <a:solidFill>
                            <a:srgbClr val="632523"/>
                          </a:solidFill>
                          <a:effectLst/>
                          <a:latin typeface="Segoe UI"/>
                        </a:rPr>
                      </a:br>
                      <a:r>
                        <a:rPr lang="ru-RU" sz="900" b="1" i="0" u="none" strike="noStrike">
                          <a:solidFill>
                            <a:srgbClr val="632523"/>
                          </a:solidFill>
                          <a:effectLst/>
                          <a:latin typeface="Segoe UI"/>
                        </a:rPr>
                        <a:t>(ОТКРЫТАЯ ДАТА)</a:t>
                      </a:r>
                      <a:r>
                        <a:rPr lang="ru-RU" sz="1300" b="1" i="0" u="none" strike="noStrike">
                          <a:solidFill>
                            <a:srgbClr val="632523"/>
                          </a:solidFill>
                          <a:effectLst/>
                          <a:latin typeface="Segoe UI"/>
                        </a:rPr>
                        <a:t/>
                      </a:r>
                      <a:br>
                        <a:rPr lang="ru-RU" sz="1300" b="1" i="0" u="none" strike="noStrike">
                          <a:solidFill>
                            <a:srgbClr val="632523"/>
                          </a:solidFill>
                          <a:effectLst/>
                          <a:latin typeface="Segoe UI"/>
                        </a:rPr>
                      </a:br>
                      <a:endParaRPr lang="ru-RU" sz="1300" b="1" i="0" u="none" strike="noStrike">
                        <a:solidFill>
                          <a:srgbClr val="632523"/>
                        </a:solidFill>
                        <a:effectLst/>
                        <a:latin typeface="Segoe UI"/>
                      </a:endParaRPr>
                    </a:p>
                  </a:txBody>
                  <a:tcPr marL="8945" marR="8945" marT="8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45" marR="8945" marT="8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C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45" marR="8945" marT="8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CDE"/>
                    </a:solidFill>
                  </a:tcPr>
                </a:tc>
              </a:tr>
              <a:tr h="1789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8945" marR="8945" marT="8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8945" marR="8945" marT="8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632523"/>
                          </a:solidFill>
                          <a:effectLst/>
                          <a:latin typeface="Calibri"/>
                        </a:rPr>
                        <a:t>18</a:t>
                      </a:r>
                      <a:endParaRPr lang="ru-RU" sz="1000" b="0" i="0" u="none" strike="noStrike" dirty="0">
                        <a:solidFill>
                          <a:srgbClr val="632523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632523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8945" marR="8945" marT="8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8945" marR="8945" marT="8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8DC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8DCDE"/>
                    </a:solidFill>
                  </a:tcPr>
                </a:tc>
              </a:tr>
              <a:tr h="6100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632523"/>
                          </a:solidFill>
                          <a:effectLst/>
                          <a:latin typeface="Segoe UI"/>
                        </a:rPr>
                        <a:t> </a:t>
                      </a:r>
                    </a:p>
                  </a:txBody>
                  <a:tcPr marL="8945" marR="8945" marT="8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632523"/>
                          </a:solidFill>
                          <a:effectLst/>
                          <a:latin typeface="Segoe UI"/>
                        </a:rPr>
                        <a:t> </a:t>
                      </a:r>
                    </a:p>
                  </a:txBody>
                  <a:tcPr marL="8945" marR="8945" marT="8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632523"/>
                          </a:solidFill>
                          <a:effectLst/>
                          <a:latin typeface="Segoe UI"/>
                        </a:rPr>
                        <a:t/>
                      </a:r>
                      <a:br>
                        <a:rPr lang="ru-RU" sz="1300" b="1" i="0" u="none" strike="noStrike" dirty="0">
                          <a:solidFill>
                            <a:srgbClr val="632523"/>
                          </a:solidFill>
                          <a:effectLst/>
                          <a:latin typeface="Segoe UI"/>
                        </a:rPr>
                      </a:br>
                      <a:r>
                        <a:rPr lang="ru-RU" sz="1300" b="1" i="0" u="none" strike="noStrike" dirty="0">
                          <a:solidFill>
                            <a:srgbClr val="632523"/>
                          </a:solidFill>
                          <a:effectLst/>
                          <a:latin typeface="Segoe UI"/>
                        </a:rPr>
                        <a:t/>
                      </a:r>
                      <a:br>
                        <a:rPr lang="ru-RU" sz="1300" b="1" i="0" u="none" strike="noStrike" dirty="0">
                          <a:solidFill>
                            <a:srgbClr val="632523"/>
                          </a:solidFill>
                          <a:effectLst/>
                          <a:latin typeface="Segoe UI"/>
                        </a:rPr>
                      </a:br>
                      <a:endParaRPr lang="ru-RU" sz="1300" b="1" i="0" u="none" strike="noStrike" dirty="0">
                        <a:solidFill>
                          <a:srgbClr val="632523"/>
                        </a:solidFill>
                        <a:effectLst/>
                        <a:latin typeface="Segoe UI"/>
                      </a:endParaRPr>
                    </a:p>
                  </a:txBody>
                  <a:tcPr marL="8945" marR="8945" marT="8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632523"/>
                          </a:solidFill>
                          <a:effectLst/>
                          <a:latin typeface="Segoe UI"/>
                        </a:rPr>
                        <a:t> </a:t>
                      </a:r>
                    </a:p>
                  </a:txBody>
                  <a:tcPr marL="8945" marR="8945" marT="8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632523"/>
                          </a:solidFill>
                          <a:effectLst/>
                          <a:latin typeface="Segoe UI"/>
                        </a:rPr>
                        <a:t> </a:t>
                      </a:r>
                    </a:p>
                  </a:txBody>
                  <a:tcPr marL="8945" marR="8945" marT="8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632523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45" marR="8945" marT="8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C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45" marR="8945" marT="8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CDE"/>
                    </a:solidFill>
                  </a:tcPr>
                </a:tc>
              </a:tr>
              <a:tr h="1789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8945" marR="8945" marT="8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8945" marR="8945" marT="8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/>
                        </a:rPr>
                        <a:t>25     РДР</a:t>
                      </a:r>
                    </a:p>
                  </a:txBody>
                  <a:tcPr marL="8945" marR="8945" marT="8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F7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F7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8945" marR="8945" marT="8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8945" marR="8945" marT="8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8DC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8DCDE"/>
                    </a:solidFill>
                  </a:tcPr>
                </a:tc>
              </a:tr>
              <a:tr h="6100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632523"/>
                          </a:solidFill>
                          <a:effectLst/>
                          <a:latin typeface="Segoe UI"/>
                        </a:rPr>
                        <a:t> </a:t>
                      </a:r>
                    </a:p>
                  </a:txBody>
                  <a:tcPr marL="8945" marR="8945" marT="8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632523"/>
                          </a:solidFill>
                          <a:effectLst/>
                          <a:latin typeface="Segoe UI"/>
                        </a:rPr>
                        <a:t> </a:t>
                      </a:r>
                    </a:p>
                  </a:txBody>
                  <a:tcPr marL="8945" marR="8945" marT="8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632523"/>
                          </a:solidFill>
                          <a:effectLst/>
                          <a:latin typeface="Segoe UI"/>
                        </a:rPr>
                        <a:t>9 </a:t>
                      </a:r>
                      <a:r>
                        <a:rPr lang="ru-RU" sz="1300" b="1" i="0" u="none" strike="noStrike" dirty="0" err="1">
                          <a:solidFill>
                            <a:srgbClr val="632523"/>
                          </a:solidFill>
                          <a:effectLst/>
                          <a:latin typeface="Segoe UI"/>
                        </a:rPr>
                        <a:t>кл</a:t>
                      </a:r>
                      <a:r>
                        <a:rPr lang="ru-RU" sz="1300" b="1" i="0" u="none" strike="noStrike" dirty="0">
                          <a:solidFill>
                            <a:srgbClr val="632523"/>
                          </a:solidFill>
                          <a:effectLst/>
                          <a:latin typeface="Segoe UI"/>
                        </a:rPr>
                        <a:t> АНГ.ЯЗ.</a:t>
                      </a:r>
                      <a:br>
                        <a:rPr lang="ru-RU" sz="1300" b="1" i="0" u="none" strike="noStrike" dirty="0">
                          <a:solidFill>
                            <a:srgbClr val="632523"/>
                          </a:solidFill>
                          <a:effectLst/>
                          <a:latin typeface="Segoe UI"/>
                        </a:rPr>
                      </a:br>
                      <a:r>
                        <a:rPr lang="ru-RU" sz="1300" b="1" i="0" u="none" strike="noStrike" dirty="0">
                          <a:solidFill>
                            <a:srgbClr val="632523"/>
                          </a:solidFill>
                          <a:effectLst/>
                          <a:latin typeface="Segoe UI"/>
                        </a:rPr>
                        <a:t/>
                      </a:r>
                      <a:br>
                        <a:rPr lang="ru-RU" sz="1300" b="1" i="0" u="none" strike="noStrike" dirty="0">
                          <a:solidFill>
                            <a:srgbClr val="632523"/>
                          </a:solidFill>
                          <a:effectLst/>
                          <a:latin typeface="Segoe UI"/>
                        </a:rPr>
                      </a:br>
                      <a:endParaRPr lang="ru-RU" sz="1300" b="1" i="0" u="none" strike="noStrike" dirty="0">
                        <a:solidFill>
                          <a:srgbClr val="632523"/>
                        </a:solidFill>
                        <a:effectLst/>
                        <a:latin typeface="Segoe UI"/>
                      </a:endParaRPr>
                    </a:p>
                  </a:txBody>
                  <a:tcPr marL="8945" marR="8945" marT="8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45" marR="8945" marT="8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45" marR="8945" marT="8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45" marR="8945" marT="8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C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45" marR="8945" marT="8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CDE"/>
                    </a:solidFill>
                  </a:tcPr>
                </a:tc>
              </a:tr>
              <a:tr h="178904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90384">
                <a:tc gridSpan="6">
                  <a:txBody>
                    <a:bodyPr/>
                    <a:lstStyle/>
                    <a:p>
                      <a:pPr algn="l" fontAlgn="b"/>
                      <a:r>
                        <a:rPr lang="ru-RU" sz="3300" b="1" i="0" u="none" strike="noStrike">
                          <a:solidFill>
                            <a:srgbClr val="800000"/>
                          </a:solidFill>
                          <a:effectLst/>
                          <a:latin typeface="Segoe UI"/>
                        </a:rPr>
                        <a:t>ДЕКАБРЬ</a:t>
                      </a:r>
                    </a:p>
                  </a:txBody>
                  <a:tcPr marL="8945" marR="8945" marT="8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8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300" b="0" i="0" u="none" strike="noStrike">
                        <a:solidFill>
                          <a:srgbClr val="800000"/>
                        </a:solidFill>
                        <a:effectLst/>
                        <a:latin typeface="Segoe UI"/>
                      </a:endParaRPr>
                    </a:p>
                  </a:txBody>
                  <a:tcPr marL="8945" marR="8945" marT="8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90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/>
                        </a:rPr>
                        <a:t>1     РДР</a:t>
                      </a: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F7B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8DC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8DCDE"/>
                    </a:solidFill>
                  </a:tcPr>
                </a:tc>
              </a:tr>
              <a:tr h="61006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i="0" u="none" strike="noStrike">
                          <a:solidFill>
                            <a:srgbClr val="632523"/>
                          </a:solidFill>
                          <a:effectLst/>
                          <a:latin typeface="Segoe UI"/>
                        </a:rPr>
                        <a:t>7 кл АНГ.ЯЗ.</a:t>
                      </a:r>
                      <a:br>
                        <a:rPr lang="ru-RU" sz="1300" b="1" i="0" u="none" strike="noStrike">
                          <a:solidFill>
                            <a:srgbClr val="632523"/>
                          </a:solidFill>
                          <a:effectLst/>
                          <a:latin typeface="Segoe UI"/>
                        </a:rPr>
                      </a:br>
                      <a:r>
                        <a:rPr lang="ru-RU" sz="1300" b="1" i="0" u="none" strike="noStrike">
                          <a:solidFill>
                            <a:srgbClr val="632523"/>
                          </a:solidFill>
                          <a:effectLst/>
                          <a:latin typeface="Segoe UI"/>
                        </a:rPr>
                        <a:t/>
                      </a:r>
                      <a:br>
                        <a:rPr lang="ru-RU" sz="1300" b="1" i="0" u="none" strike="noStrike">
                          <a:solidFill>
                            <a:srgbClr val="632523"/>
                          </a:solidFill>
                          <a:effectLst/>
                          <a:latin typeface="Segoe UI"/>
                        </a:rPr>
                      </a:br>
                      <a:endParaRPr lang="ru-RU" sz="1300" b="1" i="0" u="none" strike="noStrike">
                        <a:solidFill>
                          <a:srgbClr val="632523"/>
                        </a:solidFill>
                        <a:effectLst/>
                        <a:latin typeface="Segoe UI"/>
                      </a:endParaRPr>
                    </a:p>
                  </a:txBody>
                  <a:tcPr marL="8945" marR="8945" marT="8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i="0" u="none" strike="noStrike">
                          <a:solidFill>
                            <a:srgbClr val="632523"/>
                          </a:solidFill>
                          <a:effectLst/>
                          <a:latin typeface="Segoe UI"/>
                        </a:rPr>
                        <a:t> </a:t>
                      </a:r>
                    </a:p>
                  </a:txBody>
                  <a:tcPr marL="8945" marR="8945" marT="8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45" marR="8945" marT="894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632523"/>
                          </a:solidFill>
                          <a:effectLst/>
                          <a:latin typeface="Segoe UI"/>
                        </a:rPr>
                        <a:t> </a:t>
                      </a:r>
                    </a:p>
                  </a:txBody>
                  <a:tcPr marL="8945" marR="8945" marT="8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632523"/>
                          </a:solidFill>
                          <a:effectLst/>
                          <a:latin typeface="Segoe UI"/>
                        </a:rPr>
                        <a:t> </a:t>
                      </a:r>
                    </a:p>
                  </a:txBody>
                  <a:tcPr marL="8945" marR="8945" marT="8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C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632523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CD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077248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163175" cy="138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194</Words>
  <Application>Microsoft Office PowerPoint</Application>
  <PresentationFormat>Экран (4:3)</PresentationFormat>
  <Paragraphs>163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Проведение региональных диагностик   в 2020 – 2021 учебном году  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«Совершенствование механизмов повышения функциональной грамотности обучающихся Московской области»</dc:title>
  <dc:creator>Евдакова Ирина Григорьевна</dc:creator>
  <cp:lastModifiedBy>ObroskovaEN</cp:lastModifiedBy>
  <cp:revision>34</cp:revision>
  <dcterms:created xsi:type="dcterms:W3CDTF">2020-08-24T06:21:45Z</dcterms:created>
  <dcterms:modified xsi:type="dcterms:W3CDTF">2020-09-04T09:22:35Z</dcterms:modified>
</cp:coreProperties>
</file>